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394" r:id="rId3"/>
    <p:sldId id="466" r:id="rId4"/>
    <p:sldId id="500" r:id="rId5"/>
    <p:sldId id="506" r:id="rId6"/>
    <p:sldId id="507" r:id="rId7"/>
    <p:sldId id="508" r:id="rId8"/>
    <p:sldId id="511" r:id="rId9"/>
    <p:sldId id="512" r:id="rId10"/>
    <p:sldId id="509" r:id="rId11"/>
    <p:sldId id="513" r:id="rId12"/>
    <p:sldId id="516" r:id="rId13"/>
    <p:sldId id="501" r:id="rId14"/>
    <p:sldId id="519" r:id="rId15"/>
    <p:sldId id="528" r:id="rId16"/>
    <p:sldId id="520" r:id="rId17"/>
    <p:sldId id="521" r:id="rId18"/>
    <p:sldId id="530" r:id="rId19"/>
    <p:sldId id="526" r:id="rId20"/>
    <p:sldId id="538" r:id="rId21"/>
    <p:sldId id="531" r:id="rId22"/>
    <p:sldId id="532" r:id="rId23"/>
    <p:sldId id="537" r:id="rId24"/>
    <p:sldId id="533" r:id="rId25"/>
    <p:sldId id="534" r:id="rId26"/>
    <p:sldId id="535" r:id="rId27"/>
    <p:sldId id="539" r:id="rId28"/>
    <p:sldId id="536" r:id="rId29"/>
    <p:sldId id="540" r:id="rId30"/>
    <p:sldId id="505" r:id="rId31"/>
    <p:sldId id="503" r:id="rId32"/>
    <p:sldId id="442" r:id="rId33"/>
    <p:sldId id="352" r:id="rId34"/>
    <p:sldId id="393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0B2A483-E564-48D9-8946-18948ADA36B8}">
          <p14:sldIdLst>
            <p14:sldId id="394"/>
            <p14:sldId id="466"/>
            <p14:sldId id="500"/>
          </p14:sldIdLst>
        </p14:section>
        <p14:section name="Objects and Classes in JS" id="{D212A84C-DF41-4DF2-A1D9-0B587D0CBBD1}">
          <p14:sldIdLst>
            <p14:sldId id="506"/>
            <p14:sldId id="507"/>
            <p14:sldId id="508"/>
            <p14:sldId id="511"/>
            <p14:sldId id="512"/>
            <p14:sldId id="509"/>
            <p14:sldId id="513"/>
            <p14:sldId id="516"/>
            <p14:sldId id="501"/>
            <p14:sldId id="519"/>
          </p14:sldIdLst>
        </p14:section>
        <p14:section name="Accessor Properties" id="{BB006EA4-D572-4E6A-B87C-05B431C44C08}">
          <p14:sldIdLst>
            <p14:sldId id="528"/>
            <p14:sldId id="520"/>
            <p14:sldId id="521"/>
          </p14:sldIdLst>
        </p14:section>
        <p14:section name="Static Members" id="{D87CFA32-5344-4931-9688-7690F2DFC1EB}">
          <p14:sldIdLst>
            <p14:sldId id="530"/>
            <p14:sldId id="526"/>
          </p14:sldIdLst>
        </p14:section>
        <p14:section name="Legacy Classes" id="{E8FD6D8D-7242-427F-9B83-BF55CAA8A86C}">
          <p14:sldIdLst>
            <p14:sldId id="538"/>
            <p14:sldId id="531"/>
            <p14:sldId id="532"/>
          </p14:sldIdLst>
        </p14:section>
        <p14:section name="Protecting Class Data" id="{B09E1A81-3DC2-465E-889F-A62EF752BB62}">
          <p14:sldIdLst>
            <p14:sldId id="537"/>
            <p14:sldId id="533"/>
            <p14:sldId id="534"/>
            <p14:sldId id="535"/>
            <p14:sldId id="539"/>
            <p14:sldId id="536"/>
            <p14:sldId id="540"/>
          </p14:sldIdLst>
        </p14:section>
        <p14:section name="Conclusion" id="{4BD70CD9-5C22-4AD2-AD6B-CF9E4BC17F2C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8"/>
    <a:srgbClr val="0D0D0D"/>
    <a:srgbClr val="F8DC9E"/>
    <a:srgbClr val="FBEEDC"/>
    <a:srgbClr val="FBEEC9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>
        <p:scale>
          <a:sx n="75" d="100"/>
          <a:sy n="75" d="100"/>
        </p:scale>
        <p:origin x="830" y="13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26-Oct-16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26-Oct-16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26-Oct-16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980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26-Oct-16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9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43.png"/><Relationship Id="rId7" Type="http://schemas.openxmlformats.org/officeDocument/2006/relationships/image" Target="../media/image36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23" Type="http://schemas.openxmlformats.org/officeDocument/2006/relationships/image" Target="../media/image44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Classes and Class Members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Classes, Constructors, Properties, </a:t>
            </a:r>
            <a:r>
              <a:rPr lang="en-US" dirty="0"/>
              <a:t>Methods, </a:t>
            </a:r>
            <a:r>
              <a:rPr lang="en-US" dirty="0"/>
              <a:t>Accessors, Static Members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06883" y="3874423"/>
            <a:ext cx="1146469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Classes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429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6767424" y="3733800"/>
            <a:ext cx="4737188" cy="2563906"/>
            <a:chOff x="6551612" y="3921617"/>
            <a:chExt cx="4724400" cy="2491578"/>
          </a:xfrm>
        </p:grpSpPr>
        <p:pic>
          <p:nvPicPr>
            <p:cNvPr id="17" name="Picture 4" descr="C:\Documents\Courses\OOP\OOP Images\bb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1612" y="3921617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7309194" y="40849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981547" y="5443148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634980" y="47707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pic>
          <p:nvPicPr>
            <p:cNvPr id="21" name="Picture 3" descr="C:\Documents\Courses\OOP\OOP Images\objects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499" y="3957476"/>
              <a:ext cx="2416513" cy="245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9466054" y="4501393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742612" y="4724632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133012" y="5367634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 class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3200" dirty="0"/>
              <a:t> to hold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firstName</a:t>
            </a:r>
            <a:r>
              <a:rPr lang="en-US" sz="3200" dirty="0"/>
              <a:t> +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lastName</a:t>
            </a:r>
            <a:r>
              <a:rPr lang="en-US" sz="3200" dirty="0"/>
              <a:t> +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age</a:t>
            </a:r>
            <a:r>
              <a:rPr lang="en-US" sz="3200" dirty="0"/>
              <a:t> +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email</a:t>
            </a:r>
          </a:p>
          <a:p>
            <a:pPr lvl="1"/>
            <a:r>
              <a:rPr lang="en-US" sz="3000" dirty="0"/>
              <a:t>Define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sz="3000" dirty="0"/>
              <a:t> method to print the person in this format:</a:t>
            </a:r>
          </a:p>
          <a:p>
            <a:pPr lvl="1"/>
            <a:endParaRPr lang="en-US" sz="3000" dirty="0"/>
          </a:p>
          <a:p>
            <a:pPr>
              <a:spcBef>
                <a:spcPts val="2400"/>
              </a:spcBef>
            </a:pPr>
            <a:r>
              <a:rPr lang="en-US" sz="3200" dirty="0"/>
              <a:t>Write a function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getPersons()</a:t>
            </a:r>
            <a:r>
              <a:rPr lang="en-US" sz="3200" dirty="0"/>
              <a:t> to return an array of the following persons: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Persons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2448128"/>
            <a:ext cx="10667998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(age: 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115019"/>
              </p:ext>
            </p:extLst>
          </p:nvPr>
        </p:nvGraphicFramePr>
        <p:xfrm>
          <a:off x="2853371" y="4038600"/>
          <a:ext cx="628904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855">
                  <a:extLst>
                    <a:ext uri="{9D8B030D-6E8A-4147-A177-3AD203B41FA5}">
                      <a16:colId xmlns:a16="http://schemas.microsoft.com/office/drawing/2014/main" val="1927571903"/>
                    </a:ext>
                  </a:extLst>
                </a:gridCol>
                <a:gridCol w="1594739">
                  <a:extLst>
                    <a:ext uri="{9D8B030D-6E8A-4147-A177-3AD203B41FA5}">
                      <a16:colId xmlns:a16="http://schemas.microsoft.com/office/drawing/2014/main" val="4254615490"/>
                    </a:ext>
                  </a:extLst>
                </a:gridCol>
                <a:gridCol w="748729">
                  <a:extLst>
                    <a:ext uri="{9D8B030D-6E8A-4147-A177-3AD203B41FA5}">
                      <a16:colId xmlns:a16="http://schemas.microsoft.com/office/drawing/2014/main" val="678313436"/>
                    </a:ext>
                  </a:extLst>
                </a:gridCol>
                <a:gridCol w="2311718">
                  <a:extLst>
                    <a:ext uri="{9D8B030D-6E8A-4147-A177-3AD203B41FA5}">
                      <a16:colId xmlns:a16="http://schemas.microsoft.com/office/drawing/2014/main" val="2682496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First Name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Last Name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Age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Email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991613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Maria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Petrova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22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mp@yahoo.com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826592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SoftUni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634061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Stephan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Nikolov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25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947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Peter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Kolev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24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/>
                        <a:t>ptr@gmail.com</a:t>
                      </a:r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377834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71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getPersons()</a:t>
            </a:r>
            <a:r>
              <a:rPr lang="en-US" dirty="0"/>
              <a:t> function </a:t>
            </a:r>
            <a:r>
              <a:rPr lang="en-US" dirty="0"/>
              <a:t>should work like this: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Persons – Output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2016701"/>
            <a:ext cx="10667998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getPersons()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.join("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4" y="3504107"/>
            <a:ext cx="10667998" cy="27070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Maria Petrova (age: 22, email: mp@yahoo.com)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undefined (age: undefined, email: undefined)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Stephan Nikolov (age: 25, email: undefined)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 Kolev (age: 24, email: ptr@gmail.com)</a:t>
            </a:r>
          </a:p>
        </p:txBody>
      </p:sp>
      <p:sp>
        <p:nvSpPr>
          <p:cNvPr id="7" name="Arrow: Down 6"/>
          <p:cNvSpPr/>
          <p:nvPr/>
        </p:nvSpPr>
        <p:spPr>
          <a:xfrm>
            <a:off x="5940424" y="2915919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67606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Persons Class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7706" y="1198880"/>
            <a:ext cx="10813414" cy="51390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(firstName, lastName, age, email) {</a:t>
            </a:r>
          </a:p>
          <a:p>
            <a:pPr marL="982663" indent="-982663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[this.firstName,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this.lastName,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this.age,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this.email] = [firstName,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email];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1166813" indent="-1166813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`${this.firstName} ${this.lastName} (age: ${this.age}, email: ${this.email})`;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getPersons()</a:t>
            </a:r>
            <a:r>
              <a:rPr lang="en-US" dirty="0"/>
              <a:t> Function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286908"/>
            <a:ext cx="10820398" cy="45042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getPersons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Person { …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('Maria',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'Petrova',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22,</a:t>
            </a:r>
            <a:r>
              <a:rPr lang="pt-BR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'mp@yahoo.com'),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('SoftUni'),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('Stephan',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'Nikolov',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('Peter',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'Kolev',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24,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'ptr@gmail.com'),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];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075680"/>
            <a:ext cx="105568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Check your solution here: </a:t>
            </a:r>
            <a:r>
              <a:rPr lang="en-US" sz="2600" dirty="0">
                <a:hlinkClick r:id="rId2"/>
              </a:rPr>
              <a:t>https://judge.softuni.bg/Contests/336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879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Accessor Properties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Defining Getters and Setters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774" y="1524000"/>
            <a:ext cx="6688838" cy="2895600"/>
          </a:xfrm>
          <a:prstGeom prst="roundRect">
            <a:avLst>
              <a:gd name="adj" fmla="val 1165"/>
            </a:avLst>
          </a:prstGeom>
        </p:spPr>
      </p:pic>
      <p:grpSp>
        <p:nvGrpSpPr>
          <p:cNvPr id="14" name="Group 13"/>
          <p:cNvGrpSpPr/>
          <p:nvPr/>
        </p:nvGrpSpPr>
        <p:grpSpPr>
          <a:xfrm>
            <a:off x="1217613" y="1524000"/>
            <a:ext cx="2057400" cy="2895600"/>
            <a:chOff x="1217612" y="1524000"/>
            <a:chExt cx="2123805" cy="2895600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217613" y="1524000"/>
              <a:ext cx="2123804" cy="11245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noProof="1">
                  <a:latin typeface="Consolas" panose="020B0609020204030204" pitchFamily="49" charset="0"/>
                </a:rPr>
                <a:t>class</a:t>
              </a:r>
              <a:r>
                <a:rPr lang="en-US" sz="3000" b="1" noProof="1">
                  <a:latin typeface="Consolas" panose="020B0609020204030204" pitchFamily="49" charset="0"/>
                </a:rPr>
                <a:t> </a:t>
              </a:r>
              <a:r>
                <a:rPr lang="en-US" sz="30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Circle</a:t>
              </a: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1217612" y="2648601"/>
              <a:ext cx="2123804" cy="68786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>
                  <a:latin typeface="Consolas" panose="020B0609020204030204" pitchFamily="49" charset="0"/>
                </a:rPr>
                <a:t>radius</a:t>
              </a:r>
            </a:p>
          </p:txBody>
        </p:sp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1217612" y="3336471"/>
              <a:ext cx="2123804" cy="108312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>
                  <a:latin typeface="Consolas" panose="020B0609020204030204" pitchFamily="49" charset="0"/>
                </a:rPr>
                <a:t>diameter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>
                  <a:latin typeface="Consolas" panose="020B0609020204030204" pitchFamily="49" charset="0"/>
                </a:rPr>
                <a:t>area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146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Accessor Properties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180288"/>
            <a:ext cx="10820398" cy="5208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Circle {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constructor(radius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 this.radius = radius;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diameter() {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2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this.radius;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diameter(diameter)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this.radius = diameter / 2;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area()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Math.PI * this.radius * this.radius;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9785901" y="2391012"/>
            <a:ext cx="1871111" cy="1006638"/>
          </a:xfrm>
          <a:prstGeom prst="wedgeRoundRectCallout">
            <a:avLst>
              <a:gd name="adj1" fmla="val -77665"/>
              <a:gd name="adj2" fmla="val -27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Property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getter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313612" y="2936240"/>
            <a:ext cx="1828800" cy="990600"/>
          </a:xfrm>
          <a:prstGeom prst="wedgeRoundRectCallout">
            <a:avLst>
              <a:gd name="adj1" fmla="val -94857"/>
              <a:gd name="adj2" fmla="val -214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Property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setter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248135" y="4155659"/>
            <a:ext cx="4431997" cy="634781"/>
          </a:xfrm>
          <a:prstGeom prst="wedgeRoundRectCallout">
            <a:avLst>
              <a:gd name="adj1" fmla="val -61214"/>
              <a:gd name="adj2" fmla="val 350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Read-only property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area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854892" y="467664"/>
            <a:ext cx="7048500" cy="1106832"/>
          </a:xfrm>
          <a:prstGeom prst="wedgeRoundRectCallout">
            <a:avLst>
              <a:gd name="adj1" fmla="val -64218"/>
              <a:gd name="adj2" fmla="val 407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Circle</a:t>
            </a:r>
            <a:r>
              <a:rPr lang="en-US" sz="2800" dirty="0">
                <a:solidFill>
                  <a:srgbClr val="FFFFFF"/>
                </a:solidFill>
              </a:rPr>
              <a:t> will hold property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radius</a:t>
            </a:r>
            <a:r>
              <a:rPr lang="en-US" sz="2800" dirty="0">
                <a:solidFill>
                  <a:srgbClr val="FFFFFF"/>
                </a:solidFill>
              </a:rPr>
              <a:t>" + accessor properties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diameter</a:t>
            </a:r>
            <a:r>
              <a:rPr lang="en-US" sz="2800" dirty="0">
                <a:solidFill>
                  <a:srgbClr val="FFFFFF"/>
                </a:solidFill>
              </a:rPr>
              <a:t>" and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area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284412" y="5823098"/>
            <a:ext cx="9220200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your solution here: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https://judge.softuni.bg/Contests/336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29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Accessor Properties in Action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4534" y="1295400"/>
            <a:ext cx="10820398" cy="20843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Circle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console.log(`Radius: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console.log(`Diameter: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diameter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console.log(`Area: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12.566370614359172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4534" y="4240201"/>
            <a:ext cx="10820398" cy="20843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diameter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1.6;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console.log(`Radius: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0.8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console.log(`Diameter: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diameter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1.6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console.log(`Area: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2.0106192982974678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12" y="268341"/>
            <a:ext cx="3604662" cy="1560459"/>
          </a:xfrm>
          <a:prstGeom prst="roundRect">
            <a:avLst>
              <a:gd name="adj" fmla="val 1787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22038"/>
          <a:stretch/>
        </p:blipFill>
        <p:spPr>
          <a:xfrm>
            <a:off x="8156460" y="3483695"/>
            <a:ext cx="3600014" cy="1240705"/>
          </a:xfrm>
          <a:prstGeom prst="roundRect">
            <a:avLst>
              <a:gd name="adj" fmla="val 1787"/>
            </a:avLst>
          </a:prstGeom>
        </p:spPr>
      </p:pic>
    </p:spTree>
    <p:extLst>
      <p:ext uri="{BB962C8B-B14F-4D97-AF65-F5344CB8AC3E}">
        <p14:creationId xmlns:p14="http://schemas.microsoft.com/office/powerpoint/2010/main" val="8446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476" y="5504000"/>
            <a:ext cx="8938472" cy="820600"/>
          </a:xfrm>
        </p:spPr>
        <p:txBody>
          <a:bodyPr/>
          <a:lstStyle/>
          <a:p>
            <a:r>
              <a:rPr lang="en-US" dirty="0"/>
              <a:t>Static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294" y="1541600"/>
            <a:ext cx="5351318" cy="3550227"/>
          </a:xfrm>
          <a:prstGeom prst="roundRect">
            <a:avLst>
              <a:gd name="adj" fmla="val 3060"/>
            </a:avLst>
          </a:prstGeom>
          <a:scene3d>
            <a:camera prst="perspectiveHeroicExtremeRightFacing">
              <a:rot lat="449630" lon="20136790" rev="21556841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12" y="1541601"/>
            <a:ext cx="4635281" cy="3550226"/>
          </a:xfrm>
          <a:prstGeom prst="roundRect">
            <a:avLst>
              <a:gd name="adj" fmla="val 3346"/>
            </a:avLst>
          </a:prstGeom>
          <a:scene3d>
            <a:camera prst="perspectiveHeroicExtremeLeftFacing">
              <a:rot lat="449630" lon="1463207" rev="43156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84492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209346"/>
            <a:ext cx="10667998" cy="50390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Point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this.x = 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this.y = 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distance(a, 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const dx = a.x - b.x;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const dy = a.y - b.y;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Math.sqrt(dx*dx + dy*dy);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04012" y="1209346"/>
            <a:ext cx="5624400" cy="19551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p1 = new Point(5,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p2 = new Point(10,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Point.distance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(p1,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p2));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84412" y="5682879"/>
            <a:ext cx="9144000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your solution here: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https://judge.softuni.bg/Contests/336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2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1515" y="5544640"/>
            <a:ext cx="8938472" cy="820600"/>
          </a:xfrm>
        </p:spPr>
        <p:txBody>
          <a:bodyPr/>
          <a:lstStyle/>
          <a:p>
            <a:r>
              <a:rPr lang="en-US" dirty="0"/>
              <a:t>Legacy Classes</a:t>
            </a:r>
            <a:r>
              <a:rPr lang="bg-BG" dirty="0"/>
              <a:t> </a:t>
            </a:r>
            <a:r>
              <a:rPr lang="en-US" dirty="0"/>
              <a:t>in JS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318" y="2035897"/>
            <a:ext cx="3066718" cy="23776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15" y="2095647"/>
            <a:ext cx="2683811" cy="2258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240" y="953344"/>
            <a:ext cx="3475021" cy="40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Objects and Classes</a:t>
            </a:r>
          </a:p>
          <a:p>
            <a:pPr marL="720725" lvl="1" indent="-365125">
              <a:lnSpc>
                <a:spcPct val="120000"/>
              </a:lnSpc>
            </a:pPr>
            <a:r>
              <a:rPr lang="en-US" dirty="0"/>
              <a:t>Defining Classes in JS</a:t>
            </a:r>
          </a:p>
          <a:p>
            <a:pPr marL="720725" lvl="1" indent="-365125">
              <a:lnSpc>
                <a:spcPct val="120000"/>
              </a:lnSpc>
            </a:pPr>
            <a:r>
              <a:rPr lang="en-US" dirty="0"/>
              <a:t>Constructors and Methods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Accessor Properties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Static Members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Legacy Classes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Protecting Class Data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6514" y="9906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012" y="3986952"/>
            <a:ext cx="1865115" cy="18651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6160"/>
            <a:ext cx="11804822" cy="5570355"/>
          </a:xfrm>
        </p:spPr>
        <p:txBody>
          <a:bodyPr/>
          <a:lstStyle/>
          <a:p>
            <a:r>
              <a:rPr lang="en-US" dirty="0"/>
              <a:t>Before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ES2015 </a:t>
            </a:r>
            <a:r>
              <a:rPr lang="en-US" dirty="0"/>
              <a:t>(ES6)</a:t>
            </a:r>
            <a:r>
              <a:rPr lang="en-US" dirty="0"/>
              <a:t>, classes were composed manually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Classes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3436" y="1910571"/>
            <a:ext cx="10518776" cy="42057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prototype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.area = function 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rect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Rectangle(3, 5);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8232634" y="1711628"/>
            <a:ext cx="3424378" cy="1021903"/>
          </a:xfrm>
          <a:prstGeom prst="wedgeRoundRectCallout">
            <a:avLst>
              <a:gd name="adj1" fmla="val -64836"/>
              <a:gd name="adj2" fmla="val -18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800" dirty="0">
                <a:solidFill>
                  <a:srgbClr val="FFFFFF"/>
                </a:solidFill>
              </a:rPr>
              <a:t> function defines class data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5840412" y="2922314"/>
            <a:ext cx="4445000" cy="968979"/>
          </a:xfrm>
          <a:prstGeom prst="wedgeRoundRectCallout">
            <a:avLst>
              <a:gd name="adj1" fmla="val -61953"/>
              <a:gd name="adj2" fmla="val 604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Behavior</a:t>
            </a:r>
            <a:r>
              <a:rPr lang="en-US" sz="2800" dirty="0">
                <a:solidFill>
                  <a:srgbClr val="FFFFFF"/>
                </a:solidFill>
              </a:rPr>
              <a:t> (methods) is later attached to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847012" y="4917752"/>
            <a:ext cx="3155100" cy="1005349"/>
          </a:xfrm>
          <a:prstGeom prst="wedgeRoundRectCallout">
            <a:avLst>
              <a:gd name="adj1" fmla="val -69090"/>
              <a:gd name="adj2" fmla="val 385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Instantiation works the same way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98612" y="6166629"/>
            <a:ext cx="9144000" cy="565521"/>
          </a:xfrm>
          <a:prstGeom prst="rect">
            <a:avLst/>
          </a:prstGeom>
          <a:noFill/>
          <a:ln w="12700">
            <a:noFill/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your solution here: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https://judge.softuni.bg/Contests/336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37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7" grpId="0" animBg="1"/>
      <p:bldP spid="8" grpId="0" animBg="1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with the New Syntax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41412" y="1061720"/>
            <a:ext cx="7361778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area()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33858" y="5207465"/>
            <a:ext cx="7513554" cy="1345735"/>
          </a:xfrm>
          <a:prstGeom prst="rect">
            <a:avLst/>
          </a:prstGeom>
          <a:solidFill>
            <a:srgbClr val="2B2B28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prototype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.area =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533858" y="2844920"/>
            <a:ext cx="7513554" cy="1745844"/>
          </a:xfrm>
          <a:prstGeom prst="rect">
            <a:avLst/>
          </a:prstGeom>
          <a:solidFill>
            <a:srgbClr val="2B2B28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rrow: Bent 10"/>
          <p:cNvSpPr/>
          <p:nvPr/>
        </p:nvSpPr>
        <p:spPr>
          <a:xfrm rot="10800000" flipH="1">
            <a:off x="2894011" y="2895600"/>
            <a:ext cx="762001" cy="762000"/>
          </a:xfrm>
          <a:prstGeom prst="ben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Arrow: Bent 11"/>
          <p:cNvSpPr/>
          <p:nvPr/>
        </p:nvSpPr>
        <p:spPr>
          <a:xfrm rot="10800000" flipH="1">
            <a:off x="2894012" y="5286472"/>
            <a:ext cx="762000" cy="762000"/>
          </a:xfrm>
          <a:prstGeom prst="ben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12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/>
              <a:t>Protecting Class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/>
              <a:t>Keeping the Class State Correct</a:t>
            </a:r>
          </a:p>
        </p:txBody>
      </p:sp>
      <p:pic>
        <p:nvPicPr>
          <p:cNvPr id="7" name="Picture 2" descr="http://cdn1.iconfinder.com/data/icons/BRILLIANT/database/png/400/objec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08267" y="1129444"/>
            <a:ext cx="4730219" cy="367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тат с изображение за protec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1230142"/>
            <a:ext cx="2438400" cy="2438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470" y="1230143"/>
            <a:ext cx="2444032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2453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Write a function that returns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</a:t>
            </a:r>
            <a:r>
              <a:rPr lang="en-US" dirty="0"/>
              <a:t> and a </a:t>
            </a:r>
            <a:r>
              <a:rPr lang="en-US" noProof="1"/>
              <a:t>enum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Suits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Suits</a:t>
            </a:r>
            <a:r>
              <a:rPr lang="en-US" dirty="0"/>
              <a:t> is an object with keys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SPADES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HEARTS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DIAMONDS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CLUBS</a:t>
            </a:r>
            <a:r>
              <a:rPr lang="en-US" dirty="0"/>
              <a:t>] and corresponding values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♠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♥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♦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♣</a:t>
            </a:r>
            <a:r>
              <a:rPr lang="en-US" dirty="0"/>
              <a:t>]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</a:t>
            </a:r>
            <a:r>
              <a:rPr lang="en-US" dirty="0"/>
              <a:t> class should hold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</a:t>
            </a:r>
            <a:r>
              <a:rPr lang="en-US" dirty="0"/>
              <a:t> </a:t>
            </a:r>
            <a:r>
              <a:rPr lang="bg-BG" dirty="0"/>
              <a:t>+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</a:t>
            </a:r>
            <a:r>
              <a:rPr lang="en-US" dirty="0"/>
              <a:t> must be in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]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</a:t>
            </a:r>
            <a:r>
              <a:rPr lang="en-US" dirty="0"/>
              <a:t> must be a value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Suites </a:t>
            </a:r>
          </a:p>
          <a:p>
            <a:pPr lvl="1"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Card.toString()</a:t>
            </a:r>
            <a:r>
              <a:rPr lang="en-US" dirty="0"/>
              <a:t> should return the card as text,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♦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Creating an invalid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Card</a:t>
            </a:r>
            <a:r>
              <a:rPr lang="en-US" dirty="0"/>
              <a:t>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♥</a:t>
            </a:r>
            <a:r>
              <a:rPr lang="en-US" dirty="0"/>
              <a:t>) should throw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Cards</a:t>
            </a:r>
          </a:p>
        </p:txBody>
      </p:sp>
      <p:pic>
        <p:nvPicPr>
          <p:cNvPr id="1026" name="Picture 2" descr="Резултат с изображение за playing ca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722880"/>
            <a:ext cx="1615812" cy="225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69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Cards – Sample Output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3" y="1219200"/>
            <a:ext cx="10732929" cy="15027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defineCards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(function()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Suits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defineCards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.Suites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defineCards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.Card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7689" y="2936240"/>
            <a:ext cx="8631842" cy="10502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Suits.DIAMONDS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 + card);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Q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♦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56657" y="4194128"/>
            <a:ext cx="8621023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Suits.DIAMONDS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6657" y="4985082"/>
            <a:ext cx="8621023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Suits.Pesho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56657" y="5781917"/>
            <a:ext cx="8621023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hearts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285411" y="3156155"/>
            <a:ext cx="1207931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OK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285412" y="4194128"/>
            <a:ext cx="1207932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285412" y="4985082"/>
            <a:ext cx="1207932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85411" y="5781917"/>
            <a:ext cx="1207932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9594532" y="3288973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Arrow: Right 20"/>
          <p:cNvSpPr/>
          <p:nvPr/>
        </p:nvSpPr>
        <p:spPr>
          <a:xfrm>
            <a:off x="9594532" y="4326946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Arrow: Right 24"/>
          <p:cNvSpPr/>
          <p:nvPr/>
        </p:nvSpPr>
        <p:spPr>
          <a:xfrm>
            <a:off x="9594532" y="5117900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Arrow: Right 25"/>
          <p:cNvSpPr/>
          <p:nvPr/>
        </p:nvSpPr>
        <p:spPr>
          <a:xfrm>
            <a:off x="9594532" y="5914735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4417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3" grpId="0" animBg="1"/>
      <p:bldP spid="21" grpId="0" animBg="1"/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Create Cards Function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8958" y="1096971"/>
            <a:ext cx="1039090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{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CLUBS: "\u2663",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♣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DIAMONDS: "\u2666",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♦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HEARTS: "\u2665",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♥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SPADES: "\u2660"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♠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marL="720725" indent="-72072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['2', '3', '4', '5', '6', '7', '8', '9', '10', 'J', 'Q', 'K', 'A'];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}())</a:t>
            </a:r>
          </a:p>
        </p:txBody>
      </p:sp>
    </p:spTree>
    <p:extLst>
      <p:ext uri="{BB962C8B-B14F-4D97-AF65-F5344CB8AC3E}">
        <p14:creationId xmlns:p14="http://schemas.microsoft.com/office/powerpoint/2010/main" val="277248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Card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287035"/>
            <a:ext cx="107442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(face, suit) {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(!Faces.includes(face))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Error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card face: " + face);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(!Object.keys(Suits).map(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k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Suits[k]).includes(suit))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Error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card suite: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suit);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this._suit = suit;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this._face = face;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</p:spTree>
    <p:extLst>
      <p:ext uri="{BB962C8B-B14F-4D97-AF65-F5344CB8AC3E}">
        <p14:creationId xmlns:p14="http://schemas.microsoft.com/office/powerpoint/2010/main" val="460181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Card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02360"/>
            <a:ext cx="107442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face() { return this._face; }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face(face) {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perform validation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this._face = face;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suit() { return this._suit; }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suit(suit) {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perform validation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this._suit = suit;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4244050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Card (3)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231671"/>
            <a:ext cx="10744200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  <a:b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toString()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`${this.face}${this.suit}`;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b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5" y="6075680"/>
            <a:ext cx="105568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Check your solution here: </a:t>
            </a:r>
            <a:r>
              <a:rPr lang="en-US" sz="2600" dirty="0">
                <a:hlinkClick r:id="rId2"/>
              </a:rPr>
              <a:t>https://judge.softuni.bg/Contests/336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9376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Defining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</a:t>
            </a:r>
            <a:r>
              <a:rPr lang="en-US" sz="11500" b="1" noProof="1"/>
              <a:t>js-classes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sz="3200" dirty="0"/>
              <a:t> provide structure for objects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Classes may define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sz="3200" dirty="0"/>
              <a:t>:</a:t>
            </a:r>
          </a:p>
          <a:p>
            <a:r>
              <a:rPr lang="en-US" sz="3200" dirty="0"/>
              <a:t>Classes may define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accessor properties</a:t>
            </a:r>
          </a:p>
          <a:p>
            <a:pPr lvl="1"/>
            <a:r>
              <a:rPr lang="en-US" sz="3000" dirty="0"/>
              <a:t>Getters and setters: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46" y="1600200"/>
            <a:ext cx="2886066" cy="21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1" y="1905802"/>
            <a:ext cx="4048539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Point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this.x = 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this.y = 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32750" y="1905802"/>
            <a:ext cx="3581400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p1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Point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p2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Point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console.log(p2);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44108" y="4661030"/>
            <a:ext cx="3269704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toString() { … }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265612" y="5931484"/>
            <a:ext cx="46482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area() { return … }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Classes and Class Members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95216"/>
            <a:ext cx="8938472" cy="820600"/>
          </a:xfrm>
        </p:spPr>
        <p:txBody>
          <a:bodyPr/>
          <a:lstStyle/>
          <a:p>
            <a:r>
              <a:rPr lang="en-US" dirty="0"/>
              <a:t>Objects and Classes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22024"/>
            <a:ext cx="8938472" cy="692873"/>
          </a:xfrm>
        </p:spPr>
        <p:txBody>
          <a:bodyPr/>
          <a:lstStyle/>
          <a:p>
            <a:r>
              <a:rPr lang="en-US" dirty="0"/>
              <a:t>Defining and Using Classes in JS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084" y="1447800"/>
            <a:ext cx="3710728" cy="28769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394" y="2141452"/>
            <a:ext cx="2793218" cy="1758320"/>
          </a:xfrm>
          <a:prstGeom prst="roundRect">
            <a:avLst>
              <a:gd name="adj" fmla="val 170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12" y="1852909"/>
            <a:ext cx="2969009" cy="2066723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5519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rectangle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rect</a:t>
            </a:r>
            <a:r>
              <a:rPr lang="en-US" dirty="0"/>
              <a:t>" object in JS: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70012" y="2796237"/>
            <a:ext cx="2833048" cy="1977952"/>
            <a:chOff x="9294812" y="2136848"/>
            <a:chExt cx="2133600" cy="197795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rect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5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4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'red'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431660" y="2553512"/>
            <a:ext cx="2500952" cy="578882"/>
          </a:xfrm>
          <a:prstGeom prst="wedgeRoundRectCallout">
            <a:avLst>
              <a:gd name="adj1" fmla="val -72248"/>
              <a:gd name="adj2" fmla="val 4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584060" y="3467912"/>
            <a:ext cx="2119952" cy="1033751"/>
          </a:xfrm>
          <a:prstGeom prst="wedgeRoundRectCallout">
            <a:avLst>
              <a:gd name="adj1" fmla="val -84063"/>
              <a:gd name="adj2" fmla="val -217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89014" y="5769592"/>
            <a:ext cx="10210798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rect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5, height: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4, color: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'red'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2791035"/>
            <a:ext cx="3150382" cy="1983154"/>
          </a:xfrm>
          <a:prstGeom prst="roundRect">
            <a:avLst>
              <a:gd name="adj" fmla="val 3914"/>
            </a:avLst>
          </a:prstGeom>
        </p:spPr>
      </p:pic>
    </p:spTree>
    <p:extLst>
      <p:ext uri="{BB962C8B-B14F-4D97-AF65-F5344CB8AC3E}">
        <p14:creationId xmlns:p14="http://schemas.microsoft.com/office/powerpoint/2010/main" val="393521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dirty="0"/>
              <a:t>provide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  <a:r>
              <a:rPr lang="en-US" dirty="0"/>
              <a:t> for objects</a:t>
            </a:r>
          </a:p>
          <a:p>
            <a:pPr lvl="1"/>
            <a:r>
              <a:rPr lang="en-US" dirty="0"/>
              <a:t>Act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</a:t>
            </a:r>
            <a:r>
              <a:rPr lang="bg-BG" dirty="0"/>
              <a:t> </a:t>
            </a:r>
            <a:r>
              <a:rPr lang="en-US" dirty="0"/>
              <a:t>for objects of the same type</a:t>
            </a:r>
          </a:p>
          <a:p>
            <a:r>
              <a:rPr lang="en-US" dirty="0"/>
              <a:t>Classes define: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(properties, attributes),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width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 (behavior),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calcArea()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resize(ratio)</a:t>
            </a:r>
            <a:endParaRPr lang="en-US" dirty="0"/>
          </a:p>
          <a:p>
            <a:r>
              <a:rPr lang="en-US" dirty="0"/>
              <a:t>One class may have many instances (objects)</a:t>
            </a:r>
          </a:p>
          <a:p>
            <a:r>
              <a:rPr lang="en-US" dirty="0"/>
              <a:t>Example class: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Rectangle</a:t>
            </a:r>
          </a:p>
          <a:p>
            <a:r>
              <a:rPr lang="en-US" dirty="0"/>
              <a:t>Example objects: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redRect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blueRect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38719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Classes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4" y="1164700"/>
            <a:ext cx="10210798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height,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color)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 = color;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redRect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Rectangle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(4, 5, 'red');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blueRect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Rectangle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(8, 3, 'blue');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console.log(redRect, blueRect);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700" y="1352144"/>
            <a:ext cx="2615712" cy="1524000"/>
          </a:xfrm>
          <a:prstGeom prst="roundRect">
            <a:avLst>
              <a:gd name="adj" fmla="val 2624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700" y="3046376"/>
            <a:ext cx="2618912" cy="1524000"/>
          </a:xfrm>
          <a:prstGeom prst="roundRect">
            <a:avLst>
              <a:gd name="adj" fmla="val 262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012" y="3858545"/>
            <a:ext cx="6511638" cy="711831"/>
          </a:xfrm>
          <a:prstGeom prst="roundRect">
            <a:avLst>
              <a:gd name="adj" fmla="val 5109"/>
            </a:avLst>
          </a:prstGeom>
        </p:spPr>
      </p:pic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388292" y="401320"/>
            <a:ext cx="3200400" cy="1143000"/>
          </a:xfrm>
          <a:prstGeom prst="wedgeRoundRectCallout">
            <a:avLst>
              <a:gd name="adj1" fmla="val -64392"/>
              <a:gd name="adj2" fmla="val 584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3000" dirty="0">
                <a:solidFill>
                  <a:srgbClr val="FFFFFF"/>
                </a:solidFill>
              </a:rPr>
              <a:t> defines class data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999412" y="5867400"/>
            <a:ext cx="3581400" cy="627021"/>
          </a:xfrm>
          <a:prstGeom prst="wedgeRoundRectCallout">
            <a:avLst>
              <a:gd name="adj1" fmla="val -59055"/>
              <a:gd name="adj2" fmla="val -556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Create a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object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86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Holding Data +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4" y="1047712"/>
            <a:ext cx="10210798" cy="40803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.width,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.height,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.color] =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[width, height, color];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calcArea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075612" y="3130428"/>
            <a:ext cx="3276600" cy="1565154"/>
          </a:xfrm>
          <a:prstGeom prst="wedgeRoundRectCallout">
            <a:avLst>
              <a:gd name="adj1" fmla="val -67823"/>
              <a:gd name="adj2" fmla="val -200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sz="3000" dirty="0">
                <a:solidFill>
                  <a:srgbClr val="FFFFFF"/>
                </a:solidFill>
              </a:rPr>
              <a:t> perform operations over the class data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https://judge.softuni.bg/Contests/336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89014" y="5129663"/>
            <a:ext cx="10210798" cy="9663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rect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(4, 5, 'red');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console.log(rect.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calcArea()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20</a:t>
            </a:r>
          </a:p>
        </p:txBody>
      </p:sp>
    </p:spTree>
    <p:extLst>
      <p:ext uri="{BB962C8B-B14F-4D97-AF65-F5344CB8AC3E}">
        <p14:creationId xmlns:p14="http://schemas.microsoft.com/office/powerpoint/2010/main" val="174781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13868" y="857656"/>
            <a:ext cx="0" cy="5686802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571069" y="1162456"/>
            <a:ext cx="3047999" cy="2373076"/>
            <a:chOff x="9294812" y="1741724"/>
            <a:chExt cx="2133600" cy="2373076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redRect</a:t>
              </a: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4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5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'red'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79868" y="2206002"/>
            <a:ext cx="2286000" cy="3256704"/>
            <a:chOff x="455612" y="2077297"/>
            <a:chExt cx="2375848" cy="325670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55612" y="2077297"/>
              <a:ext cx="2375848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class</a:t>
              </a:r>
              <a:r>
                <a:rPr lang="en-US" sz="2800" b="1" noProof="1">
                  <a:latin typeface="Consolas" panose="020B0609020204030204" pitchFamily="49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Rectangle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55612" y="3078773"/>
              <a:ext cx="2375848" cy="1320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</a:t>
              </a: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55612" y="4399129"/>
              <a:ext cx="2375848" cy="9348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calcArea()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resize(…)</a:t>
              </a:r>
            </a:p>
          </p:txBody>
        </p:sp>
      </p:grp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363608" y="4700705"/>
            <a:ext cx="2293060" cy="1033751"/>
          </a:xfrm>
          <a:prstGeom prst="wedgeRoundRectCallout">
            <a:avLst>
              <a:gd name="adj1" fmla="val -73111"/>
              <a:gd name="adj2" fmla="val -362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sz="3000" dirty="0">
                <a:solidFill>
                  <a:srgbClr val="FFFFFF"/>
                </a:solidFill>
              </a:rPr>
              <a:t> (methods)</a:t>
            </a:r>
            <a:endParaRPr lang="bg-BG" sz="30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571069" y="3912480"/>
            <a:ext cx="3047999" cy="2373076"/>
            <a:chOff x="9294812" y="1741724"/>
            <a:chExt cx="2133600" cy="237307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blueRect</a:t>
              </a: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8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3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'blue'</a:t>
              </a:r>
            </a:p>
          </p:txBody>
        </p: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9923867" y="1225008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9923867" y="2444208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9923867" y="4037037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9923867" y="5256237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9868" y="129653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Classes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7268" y="322799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Objects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363609" y="1957505"/>
            <a:ext cx="2293059" cy="578882"/>
          </a:xfrm>
          <a:prstGeom prst="wedgeRoundRectCallout">
            <a:avLst>
              <a:gd name="adj1" fmla="val -77957"/>
              <a:gd name="adj2" fmla="val 558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363608" y="3107205"/>
            <a:ext cx="2293059" cy="1081048"/>
          </a:xfrm>
          <a:prstGeom prst="wedgeRoundRectCallout">
            <a:avLst>
              <a:gd name="adj1" fmla="val -79659"/>
              <a:gd name="adj2" fmla="val -14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3000" dirty="0">
                <a:solidFill>
                  <a:srgbClr val="FFFFFF"/>
                </a:solidFill>
              </a:rPr>
              <a:t> (properties)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9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1625</TotalTime>
  <Words>1561</Words>
  <Application>Microsoft Office PowerPoint</Application>
  <PresentationFormat>Custom</PresentationFormat>
  <Paragraphs>347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Wingdings 2</vt:lpstr>
      <vt:lpstr>SoftUni 16x9</vt:lpstr>
      <vt:lpstr>Classes and Class Members</vt:lpstr>
      <vt:lpstr>Table of Contents</vt:lpstr>
      <vt:lpstr>Have a Question?</vt:lpstr>
      <vt:lpstr>Objects and Classes</vt:lpstr>
      <vt:lpstr>Objects</vt:lpstr>
      <vt:lpstr>Classes</vt:lpstr>
      <vt:lpstr>Defining Classes in JS</vt:lpstr>
      <vt:lpstr>Classes Holding Data + Methods</vt:lpstr>
      <vt:lpstr>Classes vs. Objects</vt:lpstr>
      <vt:lpstr>Problem: Persons</vt:lpstr>
      <vt:lpstr>Problem: Persons – Output</vt:lpstr>
      <vt:lpstr>Solution: Persons Class</vt:lpstr>
      <vt:lpstr>Solution: getPersons() Function</vt:lpstr>
      <vt:lpstr>Accessor Properties</vt:lpstr>
      <vt:lpstr>Accessor Properties</vt:lpstr>
      <vt:lpstr>Accessor Properties in Action</vt:lpstr>
      <vt:lpstr>Static Methods</vt:lpstr>
      <vt:lpstr>Static Methods</vt:lpstr>
      <vt:lpstr>Legacy Classes in JS</vt:lpstr>
      <vt:lpstr>Legacy Classes</vt:lpstr>
      <vt:lpstr>Comparison with the New Syntax</vt:lpstr>
      <vt:lpstr>Protecting Class Data</vt:lpstr>
      <vt:lpstr>Problem: Cards</vt:lpstr>
      <vt:lpstr>Problem: Cards – Sample Output</vt:lpstr>
      <vt:lpstr>Solution: Create Cards Function</vt:lpstr>
      <vt:lpstr>Solution: Class Card</vt:lpstr>
      <vt:lpstr>Solution: Class Card (2)</vt:lpstr>
      <vt:lpstr>Solution: Class Card (3)</vt:lpstr>
      <vt:lpstr>Practice: Defining Classes</vt:lpstr>
      <vt:lpstr>Summary</vt:lpstr>
      <vt:lpstr>Classes and Class Members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Class Members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Svetlin Nakov</cp:lastModifiedBy>
  <cp:revision>101</cp:revision>
  <dcterms:created xsi:type="dcterms:W3CDTF">2014-01-02T17:00:34Z</dcterms:created>
  <dcterms:modified xsi:type="dcterms:W3CDTF">2016-10-27T11:10:01Z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